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y="6858000" cx="9144000"/>
  <p:notesSz cx="6858000" cy="9144000"/>
  <p:embeddedFontLst>
    <p:embeddedFont>
      <p:font typeface="Arimo"/>
      <p:regular r:id="rId58"/>
      <p:bold r:id="rId59"/>
      <p:italic r:id="rId60"/>
      <p:boldItalic r:id="rId61"/>
    </p:embeddedFont>
    <p:embeddedFont>
      <p:font typeface="Arial Black"/>
      <p:regular r:id="rId62"/>
    </p:embeddedFont>
    <p:embeddedFont>
      <p:font typeface="Questrial"/>
      <p:regular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ArialBlack-regular.fntdata"/><Relationship Id="rId61" Type="http://schemas.openxmlformats.org/officeDocument/2006/relationships/font" Target="fonts/Arimo-boldItalic.fntdata"/><Relationship Id="rId20" Type="http://schemas.openxmlformats.org/officeDocument/2006/relationships/slide" Target="slides/slide11.xml"/><Relationship Id="rId63" Type="http://schemas.openxmlformats.org/officeDocument/2006/relationships/font" Target="fonts/Questrial-regular.fnt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0" Type="http://schemas.openxmlformats.org/officeDocument/2006/relationships/font" Target="fonts/Arimo-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font" Target="fonts/Arimo-bold.fntdata"/><Relationship Id="rId14" Type="http://schemas.openxmlformats.org/officeDocument/2006/relationships/slide" Target="slides/slide5.xml"/><Relationship Id="rId58" Type="http://schemas.openxmlformats.org/officeDocument/2006/relationships/font" Target="fonts/Arimo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b="0" i="0" sz="1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3" name="Shape 103"/>
          <p:cNvSpPr/>
          <p:nvPr>
            <p:ph idx="2" type="pic"/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rgbClr val="C3D7D7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b="0" i="0" sz="1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7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 rot="5400000">
            <a:off x="4824413" y="2481262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 rot="5400000">
            <a:off x="881063" y="623887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2401887" y="652462"/>
            <a:ext cx="4022724" cy="728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8095" y="471508"/>
            <a:ext cx="3291840" cy="1737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286250" y="822959"/>
            <a:ext cx="4258817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768095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68095" y="2179635"/>
            <a:ext cx="3566159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Questrial"/>
              <a:buNone/>
              <a:defRPr b="0" sz="2200" cap="none">
                <a:solidFill>
                  <a:srgbClr val="679B9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768095" y="2967788"/>
            <a:ext cx="3566159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491989" y="2179635"/>
            <a:ext cx="3566159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Questrial"/>
              <a:buNone/>
              <a:defRPr b="0" sz="2200" cap="none">
                <a:solidFill>
                  <a:srgbClr val="679B9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491989" y="2967788"/>
            <a:ext cx="3566159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768095" y="585216"/>
            <a:ext cx="7290053" cy="149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768095" y="2286000"/>
            <a:ext cx="356615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491989" y="2286000"/>
            <a:ext cx="356615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42900" y="4960137"/>
            <a:ext cx="5829299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457950" y="4960137"/>
            <a:ext cx="24003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b="0" i="0" sz="1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 rot="10800000">
            <a:off x="6289675" y="5264149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" name="Shape 11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29" name="Shape 29"/>
          <p:cNvCxnSpPr/>
          <p:nvPr/>
        </p:nvCxnSpPr>
        <p:spPr>
          <a:xfrm rot="10800000">
            <a:off x="571500" y="82708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D2CB6C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72" name="Shape 72"/>
          <p:cNvCxnSpPr/>
          <p:nvPr/>
        </p:nvCxnSpPr>
        <p:spPr>
          <a:xfrm rot="10800000">
            <a:off x="6289675" y="5264149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D2CB6C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3" name="Shape 73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hape 95"/>
          <p:cNvCxnSpPr/>
          <p:nvPr/>
        </p:nvCxnSpPr>
        <p:spPr>
          <a:xfrm rot="10800000">
            <a:off x="6289675" y="5264149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hape 109"/>
          <p:cNvCxnSpPr/>
          <p:nvPr/>
        </p:nvCxnSpPr>
        <p:spPr>
          <a:xfrm rot="10800000">
            <a:off x="7543799" y="173037"/>
            <a:ext cx="0" cy="685799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0" name="Shape 110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0" i="0" sz="4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Questrial"/>
              <a:buChar char=" 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575" lvl="1" marL="26517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67055" lvl="2" marL="4480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60959" lvl="3" marL="59436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6040" lvl="4" marL="77724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3500" lvl="5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0103" lvl="6" marL="1060704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3152" lvl="7" marL="1216152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7055" lvl="8" marL="1362456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768350" y="6470650"/>
            <a:ext cx="161607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632200" y="6470650"/>
            <a:ext cx="44259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128000" y="6470650"/>
            <a:ext cx="7302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1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ctrTitle"/>
          </p:nvPr>
        </p:nvSpPr>
        <p:spPr>
          <a:xfrm>
            <a:off x="1371600" y="3581400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43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43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43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43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127" name="Shape 127"/>
          <p:cNvSpPr txBox="1"/>
          <p:nvPr>
            <p:ph idx="1" type="subTitle"/>
          </p:nvPr>
        </p:nvSpPr>
        <p:spPr>
          <a:xfrm>
            <a:off x="1143000" y="2057400"/>
            <a:ext cx="73152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b="0" i="0" lang="en-US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Sentence Structure:</a:t>
            </a:r>
            <a:br>
              <a:rPr b="0" i="0" lang="en-US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Sentence Types</a:t>
            </a:r>
            <a:br>
              <a:rPr b="0" i="0" lang="en-US" sz="5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223" name="Shape 223"/>
          <p:cNvSpPr/>
          <p:nvPr/>
        </p:nvSpPr>
        <p:spPr>
          <a:xfrm>
            <a:off x="4724400" y="2438400"/>
            <a:ext cx="3733800" cy="1752600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4800600" y="30480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play tennis.</a:t>
            </a:r>
          </a:p>
        </p:txBody>
      </p:sp>
      <p:sp>
        <p:nvSpPr>
          <p:cNvPr id="225" name="Shape 225"/>
          <p:cNvSpPr/>
          <p:nvPr/>
        </p:nvSpPr>
        <p:spPr>
          <a:xfrm>
            <a:off x="609600" y="2438400"/>
            <a:ext cx="3962399" cy="1752600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457200" y="3048000"/>
            <a:ext cx="3886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Tom and Mary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990600" y="4572000"/>
            <a:ext cx="6934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 Subject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572000"/>
            <a:ext cx="18795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5105400"/>
            <a:ext cx="1193800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5181600"/>
            <a:ext cx="990599" cy="10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286000" y="548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&amp;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237" name="Shape 237"/>
          <p:cNvSpPr/>
          <p:nvPr/>
        </p:nvSpPr>
        <p:spPr>
          <a:xfrm>
            <a:off x="4724400" y="2133600"/>
            <a:ext cx="3886200" cy="1752600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4876800" y="2514600"/>
            <a:ext cx="37338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play tennis and swim.</a:t>
            </a:r>
          </a:p>
        </p:txBody>
      </p:sp>
      <p:sp>
        <p:nvSpPr>
          <p:cNvPr id="239" name="Shape 239"/>
          <p:cNvSpPr/>
          <p:nvPr/>
        </p:nvSpPr>
        <p:spPr>
          <a:xfrm>
            <a:off x="533400" y="2133600"/>
            <a:ext cx="3962399" cy="1752600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81000" y="2743200"/>
            <a:ext cx="3886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Tom and Mary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990600" y="42672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 Subject                Compound Predicate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4800600"/>
            <a:ext cx="1193800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4876800"/>
            <a:ext cx="990599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4953000"/>
            <a:ext cx="144621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7600" y="4800600"/>
            <a:ext cx="804861" cy="177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2286000" y="5181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&amp;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858000" y="5105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&amp;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685800" y="609600"/>
            <a:ext cx="7772400" cy="19811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WITH COMPOUND SUBJECT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57200" y="3581400"/>
            <a:ext cx="7848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 </a:t>
            </a:r>
            <a:r>
              <a:rPr b="1" i="1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 play tennis.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685800" y="609600"/>
            <a:ext cx="7543800" cy="30480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WITH COMPOUND SUBJECT 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AND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PREDICATE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04800" y="4343400"/>
            <a:ext cx="8381999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 </a:t>
            </a:r>
            <a:r>
              <a:rPr b="1" i="1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Mary play tennis </a:t>
            </a:r>
            <a:r>
              <a:rPr b="1" i="1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swim.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ctrTitle"/>
          </p:nvPr>
        </p:nvSpPr>
        <p:spPr>
          <a:xfrm>
            <a:off x="342900" y="4959350"/>
            <a:ext cx="5829299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</a:p>
        </p:txBody>
      </p:sp>
      <p:sp>
        <p:nvSpPr>
          <p:cNvPr id="266" name="Shape 266"/>
          <p:cNvSpPr txBox="1"/>
          <p:nvPr>
            <p:ph idx="1" type="subTitle"/>
          </p:nvPr>
        </p:nvSpPr>
        <p:spPr>
          <a:xfrm>
            <a:off x="6457950" y="4959350"/>
            <a:ext cx="24003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</a:p>
        </p:txBody>
      </p:sp>
      <p:sp>
        <p:nvSpPr>
          <p:cNvPr descr="Rectangle: Click to edit Master text styles Second level Third level Fourth level Fifth level" id="272" name="Shape 272"/>
          <p:cNvSpPr txBox="1"/>
          <p:nvPr>
            <p:ph idx="1" type="body"/>
          </p:nvPr>
        </p:nvSpPr>
        <p:spPr>
          <a:xfrm>
            <a:off x="457200" y="1371600"/>
            <a:ext cx="8153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4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 compound sentence has more than one part that can stand alone (independent clauses).</a:t>
            </a:r>
          </a:p>
          <a:p>
            <a:pPr indent="-90487" lvl="0" marL="90487" marR="0" rtl="0" algn="just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Independent clauses are connected by </a:t>
            </a:r>
            <a:r>
              <a:rPr b="1" i="0" lang="en-US" sz="2000" u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coordinating conjunctions</a:t>
            </a:r>
            <a:r>
              <a:rPr b="1" i="0" lang="en-US" sz="20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1" i="0" lang="en-US" sz="2000" u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adverbs or a semi-colon.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vpph0ud[1]"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286000"/>
            <a:ext cx="1782762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2362200" y="2895600"/>
            <a:ext cx="6423025" cy="631825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went to San Juan, and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2819400" y="3810000"/>
            <a:ext cx="5678486" cy="579436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us danced all night.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371600" y="2667000"/>
            <a:ext cx="6423025" cy="676275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rgbClr val="3F3D26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went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San Juan,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905000" y="4648200"/>
            <a:ext cx="5780087" cy="579436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rgbClr val="3F3D26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us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danced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night 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219200" y="1828800"/>
            <a:ext cx="1354137" cy="466725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294BD9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971800" y="1828800"/>
            <a:ext cx="904875" cy="466725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034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58A034"/>
                </a:solidFill>
                <a:latin typeface="Times"/>
                <a:ea typeface="Times"/>
                <a:cs typeface="Times"/>
                <a:sym typeface="Times"/>
              </a:rPr>
              <a:t>Verb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28600" y="3962400"/>
            <a:ext cx="1893887" cy="831850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Coordinating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Conjunction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495800" y="3810000"/>
            <a:ext cx="1433511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724400" y="5715000"/>
            <a:ext cx="904875" cy="466725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034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58A034"/>
                </a:solidFill>
                <a:latin typeface="Times"/>
                <a:ea typeface="Times"/>
                <a:cs typeface="Times"/>
                <a:sym typeface="Times"/>
              </a:rPr>
              <a:t>Verb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1981200" y="2286000"/>
            <a:ext cx="304799" cy="5333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294" name="Shape 294"/>
          <p:cNvCxnSpPr/>
          <p:nvPr/>
        </p:nvCxnSpPr>
        <p:spPr>
          <a:xfrm flipH="1">
            <a:off x="3124199" y="2362200"/>
            <a:ext cx="457200" cy="5333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295" name="Shape 295"/>
          <p:cNvCxnSpPr/>
          <p:nvPr/>
        </p:nvCxnSpPr>
        <p:spPr>
          <a:xfrm>
            <a:off x="1295400" y="4800600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6" name="Shape 296"/>
          <p:cNvCxnSpPr/>
          <p:nvPr/>
        </p:nvCxnSpPr>
        <p:spPr>
          <a:xfrm>
            <a:off x="1295400" y="5029200"/>
            <a:ext cx="6095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297" name="Shape 297"/>
          <p:cNvCxnSpPr/>
          <p:nvPr/>
        </p:nvCxnSpPr>
        <p:spPr>
          <a:xfrm rot="-10260000">
            <a:off x="5124449" y="5175249"/>
            <a:ext cx="15240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298" name="Shape 298"/>
          <p:cNvSpPr/>
          <p:nvPr/>
        </p:nvSpPr>
        <p:spPr>
          <a:xfrm rot="-5400000">
            <a:off x="3914775" y="1917699"/>
            <a:ext cx="549275" cy="305117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9" name="Shape 299"/>
          <p:cNvSpPr/>
          <p:nvPr/>
        </p:nvSpPr>
        <p:spPr>
          <a:xfrm rot="5400000">
            <a:off x="5867399" y="3124199"/>
            <a:ext cx="304799" cy="2895600"/>
          </a:xfrm>
          <a:prstGeom prst="leftBrace">
            <a:avLst>
              <a:gd fmla="val 8333" name="adj1"/>
              <a:gd fmla="val 10809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4419600" y="1828800"/>
            <a:ext cx="3343274" cy="466725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A8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E400A8"/>
                </a:solidFill>
                <a:latin typeface="Times"/>
                <a:ea typeface="Times"/>
                <a:cs typeface="Times"/>
                <a:sym typeface="Times"/>
              </a:rPr>
              <a:t>Prepositional phrase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867400" y="5638800"/>
            <a:ext cx="2838450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A8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E400A8"/>
                </a:solidFill>
                <a:latin typeface="Times"/>
                <a:ea typeface="Times"/>
                <a:cs typeface="Times"/>
                <a:sym typeface="Times"/>
              </a:rPr>
              <a:t>Modifying phrase</a:t>
            </a:r>
          </a:p>
        </p:txBody>
      </p:sp>
      <p:sp>
        <p:nvSpPr>
          <p:cNvPr id="302" name="Shape 302"/>
          <p:cNvSpPr/>
          <p:nvPr/>
        </p:nvSpPr>
        <p:spPr>
          <a:xfrm rot="5400000">
            <a:off x="4495800" y="1752600"/>
            <a:ext cx="304799" cy="1981199"/>
          </a:xfrm>
          <a:prstGeom prst="leftBrace">
            <a:avLst>
              <a:gd fmla="val 8333" name="adj1"/>
              <a:gd fmla="val 10809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3" name="Shape 303"/>
          <p:cNvSpPr/>
          <p:nvPr/>
        </p:nvSpPr>
        <p:spPr>
          <a:xfrm rot="-5400000">
            <a:off x="6550024" y="4498975"/>
            <a:ext cx="465137" cy="167798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743200" y="5638800"/>
            <a:ext cx="1354137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294BD9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305" name="Shape 305"/>
          <p:cNvSpPr/>
          <p:nvPr/>
        </p:nvSpPr>
        <p:spPr>
          <a:xfrm rot="5280000">
            <a:off x="3429792" y="4415631"/>
            <a:ext cx="452436" cy="1828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733800" y="4495800"/>
            <a:ext cx="19049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2" name="Shape 312"/>
          <p:cNvSpPr txBox="1"/>
          <p:nvPr>
            <p:ph type="title"/>
          </p:nvPr>
        </p:nvSpPr>
        <p:spPr>
          <a:xfrm>
            <a:off x="609600" y="228600"/>
            <a:ext cx="8232775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  <a:b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USE OF COORDINATING CONJUNCTIONS</a:t>
            </a:r>
          </a:p>
        </p:txBody>
      </p:sp>
      <p:sp>
        <p:nvSpPr>
          <p:cNvPr id="313" name="Shape 313"/>
          <p:cNvSpPr/>
          <p:nvPr/>
        </p:nvSpPr>
        <p:spPr>
          <a:xfrm>
            <a:off x="533400" y="3657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5029200" y="3657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685800" y="3733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181600" y="3733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317" name="Shape 317"/>
          <p:cNvSpPr/>
          <p:nvPr/>
        </p:nvSpPr>
        <p:spPr>
          <a:xfrm>
            <a:off x="609600" y="53340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800600" y="53340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838200" y="5410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5029200" y="5410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041775" y="4572000"/>
            <a:ext cx="13715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and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352800" y="3581400"/>
            <a:ext cx="19049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8" name="Shape 328"/>
          <p:cNvSpPr txBox="1"/>
          <p:nvPr>
            <p:ph type="title"/>
          </p:nvPr>
        </p:nvSpPr>
        <p:spPr>
          <a:xfrm>
            <a:off x="768350" y="585787"/>
            <a:ext cx="7289799" cy="86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</a:t>
            </a:r>
          </a:p>
        </p:txBody>
      </p:sp>
      <p:sp>
        <p:nvSpPr>
          <p:cNvPr id="329" name="Shape 329"/>
          <p:cNvSpPr/>
          <p:nvPr/>
        </p:nvSpPr>
        <p:spPr>
          <a:xfrm>
            <a:off x="609600" y="1371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4495800" y="1371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838200" y="1447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Tom	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029200" y="1447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swims,</a:t>
            </a:r>
          </a:p>
        </p:txBody>
      </p:sp>
      <p:sp>
        <p:nvSpPr>
          <p:cNvPr id="333" name="Shape 333"/>
          <p:cNvSpPr/>
          <p:nvPr/>
        </p:nvSpPr>
        <p:spPr>
          <a:xfrm>
            <a:off x="609600" y="45720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4495800" y="45720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85800" y="4648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Mary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724400" y="4648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plays tennis.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3657600" y="3657600"/>
            <a:ext cx="12954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and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362200"/>
            <a:ext cx="990599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9825" y="5410200"/>
            <a:ext cx="137477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800" y="5410200"/>
            <a:ext cx="1193800" cy="10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0200" y="2286000"/>
            <a:ext cx="2092324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SENTENCE TYPES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524000" y="1676400"/>
            <a:ext cx="61753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4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Simple</a:t>
            </a:r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4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</a:t>
            </a:r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4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Complex</a:t>
            </a:r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4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Compound-Complex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609600" y="228600"/>
            <a:ext cx="7619999" cy="19049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COORDINATING CONJUNCTIONS</a:t>
            </a:r>
            <a:b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(FANBOYS)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347" name="Shape 347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3581400" y="2667000"/>
            <a:ext cx="1524000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BUT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b="1" i="0" lang="en-US" sz="240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533400" y="3048000"/>
            <a:ext cx="7848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 swims</a:t>
            </a: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Mary plays tennis. 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381000" y="4191000"/>
            <a:ext cx="85343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Clause 1                                       Clause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Independent                                 Independent</a:t>
            </a:r>
          </a:p>
        </p:txBody>
      </p:sp>
      <p:sp>
        <p:nvSpPr>
          <p:cNvPr id="356" name="Shape 356"/>
          <p:cNvSpPr txBox="1"/>
          <p:nvPr>
            <p:ph type="title"/>
          </p:nvPr>
        </p:nvSpPr>
        <p:spPr>
          <a:xfrm>
            <a:off x="685800" y="228600"/>
            <a:ext cx="8156574" cy="21335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6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COORDINATING CONJUNCTIONS</a:t>
            </a:r>
            <a:br>
              <a:rPr b="1" i="0" lang="en-US" sz="3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609600" y="2971800"/>
            <a:ext cx="7848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 swims</a:t>
            </a: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 plays tennis. </a:t>
            </a:r>
          </a:p>
        </p:txBody>
      </p:sp>
      <p:sp>
        <p:nvSpPr>
          <p:cNvPr id="362" name="Shape 362"/>
          <p:cNvSpPr/>
          <p:nvPr/>
        </p:nvSpPr>
        <p:spPr>
          <a:xfrm>
            <a:off x="304800" y="4038600"/>
            <a:ext cx="5791200" cy="1981199"/>
          </a:xfrm>
          <a:prstGeom prst="wedgeEllipseCallout">
            <a:avLst>
              <a:gd fmla="val 23785" name="adj1"/>
              <a:gd fmla="val 19291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      </a:t>
            </a:r>
            <a:r>
              <a:rPr b="0" i="0" lang="en-US" sz="32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Comma before “and”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32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in compound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32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sentences!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114800"/>
            <a:ext cx="2158999" cy="22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>
            <p:ph type="title"/>
          </p:nvPr>
        </p:nvSpPr>
        <p:spPr>
          <a:xfrm>
            <a:off x="609600" y="228600"/>
            <a:ext cx="8232775" cy="17526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COORDINATING CONJUNCTIONS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2743200" y="2514600"/>
            <a:ext cx="3657600" cy="40385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x="609600" y="381000"/>
            <a:ext cx="7619999" cy="16763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371" name="Shape 371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3276600" y="3124200"/>
            <a:ext cx="2895600" cy="317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MOREOVER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HOWEVER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OTHERWISE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THEREFORE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533400" y="3048000"/>
            <a:ext cx="7848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Bob is handsome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 moreover, 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is rich</a:t>
            </a: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143000" y="4191000"/>
            <a:ext cx="7467600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Clause 1                                    Clause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Independent                               Independent</a:t>
            </a:r>
          </a:p>
        </p:txBody>
      </p:sp>
      <p:sp>
        <p:nvSpPr>
          <p:cNvPr id="381" name="Shape 381"/>
          <p:cNvSpPr txBox="1"/>
          <p:nvPr>
            <p:ph type="title"/>
          </p:nvPr>
        </p:nvSpPr>
        <p:spPr>
          <a:xfrm>
            <a:off x="533400" y="228600"/>
            <a:ext cx="8308974" cy="17526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304800" y="3505200"/>
            <a:ext cx="5867400" cy="2971799"/>
          </a:xfrm>
          <a:prstGeom prst="wedgeEllipseCallout">
            <a:avLst>
              <a:gd fmla="val 23785" name="adj1"/>
              <a:gd fmla="val 17748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      Note: Semicolon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before conjunctive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adverb and comma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after conjunctive adverb</a:t>
            </a: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!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00" y="4191000"/>
            <a:ext cx="2158999" cy="22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533400" y="2514600"/>
            <a:ext cx="7848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Bob is handsome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 moreover</a:t>
            </a: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 is rich. </a:t>
            </a:r>
          </a:p>
        </p:txBody>
      </p:sp>
      <p:sp>
        <p:nvSpPr>
          <p:cNvPr id="391" name="Shape 391"/>
          <p:cNvSpPr txBox="1"/>
          <p:nvPr>
            <p:ph type="title"/>
          </p:nvPr>
        </p:nvSpPr>
        <p:spPr>
          <a:xfrm>
            <a:off x="685800" y="228600"/>
            <a:ext cx="8156574" cy="16001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ADVERBS “FLOAT”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301625" y="2057400"/>
            <a:ext cx="8540750" cy="404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36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Conjunctive adverbs are sometimes called “floating” adverbs because they can be positioned at the beginning, in the middle, or at the end of a clause.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609600" y="228600"/>
            <a:ext cx="8153399" cy="19811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CONJUNCTIVE ADVERB: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AT THE BEGINNING, IN THE MIDDLE,AT THE END </a:t>
            </a:r>
            <a:br>
              <a:rPr b="1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405" name="Shape 405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304800" y="2619375"/>
            <a:ext cx="8305799" cy="423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Bob is handsome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 moreover,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 is rich.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Bob is handsome; he is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moreover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rich.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Bob is handsome; he is rich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moreover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t/>
            </a:r>
            <a:endParaRPr b="1" i="1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t/>
            </a:r>
            <a:endParaRPr b="1" i="1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SEMICOLONS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01625" y="2057400"/>
            <a:ext cx="8540750" cy="404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0" i="0" lang="en-US" sz="36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“If the relation between the ideas expressed in the main clauses is very close and obvious without a conjunction, you can separate the clauses with a semicolon” (</a:t>
            </a:r>
            <a:r>
              <a:rPr b="0" i="1" lang="en-US" sz="36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Little, Brown Handbook, 9th Edition, p. 361).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609600" y="304800"/>
            <a:ext cx="7619999" cy="16763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SEMICOLON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420" name="Shape 420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33400" y="304800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 has benefited from his exercise program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 is slim and energetic</a:t>
            </a:r>
            <a:r>
              <a:rPr b="1" i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09600" y="609600"/>
            <a:ext cx="815657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BASIC ELEMENTS OF EVERY SENTENCE</a:t>
            </a:r>
          </a:p>
        </p:txBody>
      </p:sp>
      <p:sp>
        <p:nvSpPr>
          <p:cNvPr id="140" name="Shape 140"/>
          <p:cNvSpPr/>
          <p:nvPr/>
        </p:nvSpPr>
        <p:spPr>
          <a:xfrm>
            <a:off x="609600" y="3657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495800" y="3657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38200" y="3733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724400" y="3733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ctrTitle"/>
          </p:nvPr>
        </p:nvSpPr>
        <p:spPr>
          <a:xfrm>
            <a:off x="342900" y="4959350"/>
            <a:ext cx="5829299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id="427" name="Shape 427"/>
          <p:cNvSpPr txBox="1"/>
          <p:nvPr>
            <p:ph idx="1" type="subTitle"/>
          </p:nvPr>
        </p:nvSpPr>
        <p:spPr>
          <a:xfrm>
            <a:off x="6457950" y="4959350"/>
            <a:ext cx="24003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descr="Rectangle: Click to edit Master text styles Second level Third level Fourth level Fifth level" id="433" name="Shape 433"/>
          <p:cNvSpPr txBox="1"/>
          <p:nvPr>
            <p:ph idx="1" type="body"/>
          </p:nvPr>
        </p:nvSpPr>
        <p:spPr>
          <a:xfrm>
            <a:off x="838200" y="1676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 complex sentence has at least two parts: one that can stand alone and another one that cannot</a:t>
            </a:r>
          </a:p>
          <a:p>
            <a:pPr indent="-90487" lvl="0" marL="90487" marR="0" rtl="0" algn="just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90487" lvl="0" marL="90487" marR="0" rtl="0" algn="just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part that cannot stand alone is linked to the rest of the sentence by a </a:t>
            </a:r>
            <a:r>
              <a:rPr b="1" i="0" lang="en-US" sz="2000" u="non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subordinating conjunction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28600" y="1752600"/>
            <a:ext cx="8534399" cy="781049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my friend and I wanted to have fun, 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533400" y="2895600"/>
            <a:ext cx="6172199" cy="781049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went to San Juan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descr="n2cs1tzl[1]"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5311" y="3276600"/>
            <a:ext cx="1804987" cy="315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2209800" y="1905000"/>
            <a:ext cx="5753100" cy="774700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have fun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2057400" y="5029200"/>
            <a:ext cx="6172199" cy="774700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went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San Juan yesterday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5638800" y="4114800"/>
            <a:ext cx="1433511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590800" y="4038600"/>
            <a:ext cx="1295400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304800" y="3048000"/>
            <a:ext cx="2054225" cy="831850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Subordinating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Conjunction</a:t>
            </a:r>
          </a:p>
        </p:txBody>
      </p:sp>
      <p:sp>
        <p:nvSpPr>
          <p:cNvPr id="452" name="Shape 452"/>
          <p:cNvSpPr/>
          <p:nvPr/>
        </p:nvSpPr>
        <p:spPr>
          <a:xfrm rot="5400000">
            <a:off x="5448300" y="2400300"/>
            <a:ext cx="381000" cy="4876799"/>
          </a:xfrm>
          <a:prstGeom prst="leftBrace">
            <a:avLst>
              <a:gd fmla="val 8333" name="adj1"/>
              <a:gd fmla="val 7828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53" name="Shape 453"/>
          <p:cNvCxnSpPr/>
          <p:nvPr/>
        </p:nvCxnSpPr>
        <p:spPr>
          <a:xfrm flipH="1">
            <a:off x="2895600" y="4648200"/>
            <a:ext cx="152399" cy="5333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454" name="Shape 454"/>
          <p:cNvCxnSpPr/>
          <p:nvPr/>
        </p:nvCxnSpPr>
        <p:spPr>
          <a:xfrm>
            <a:off x="1219200" y="22860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55" name="Shape 455"/>
          <p:cNvCxnSpPr/>
          <p:nvPr/>
        </p:nvCxnSpPr>
        <p:spPr>
          <a:xfrm>
            <a:off x="1219200" y="2286000"/>
            <a:ext cx="106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456" name="Shape 456"/>
          <p:cNvSpPr/>
          <p:nvPr/>
        </p:nvSpPr>
        <p:spPr>
          <a:xfrm rot="-5460000">
            <a:off x="5100636" y="303212"/>
            <a:ext cx="306387" cy="5183187"/>
          </a:xfrm>
          <a:prstGeom prst="leftBrace">
            <a:avLst>
              <a:gd fmla="val 8333" name="adj1"/>
              <a:gd fmla="val 8646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895600" y="3124200"/>
            <a:ext cx="4017961" cy="4667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Part that cannot stand alone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3048000" y="3124200"/>
            <a:ext cx="27431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4" name="Shape 464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id="465" name="Shape 465"/>
          <p:cNvSpPr/>
          <p:nvPr/>
        </p:nvSpPr>
        <p:spPr>
          <a:xfrm>
            <a:off x="609600" y="2133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4495800" y="2133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838200" y="2209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5029200" y="2209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469" name="Shape 469"/>
          <p:cNvSpPr/>
          <p:nvPr/>
        </p:nvSpPr>
        <p:spPr>
          <a:xfrm>
            <a:off x="609600" y="4038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572000" y="4038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762000" y="4114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4800600" y="4114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3276600" y="3200400"/>
            <a:ext cx="23622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even though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3124200" y="2971800"/>
            <a:ext cx="27431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0" name="Shape 480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</a:t>
            </a:r>
          </a:p>
        </p:txBody>
      </p:sp>
      <p:sp>
        <p:nvSpPr>
          <p:cNvPr id="481" name="Shape 481"/>
          <p:cNvSpPr/>
          <p:nvPr/>
        </p:nvSpPr>
        <p:spPr>
          <a:xfrm>
            <a:off x="609600" y="2133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4495800" y="2133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838200" y="2209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Bob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029200" y="2209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popular</a:t>
            </a:r>
          </a:p>
        </p:txBody>
      </p:sp>
      <p:sp>
        <p:nvSpPr>
          <p:cNvPr id="485" name="Shape 485"/>
          <p:cNvSpPr/>
          <p:nvPr/>
        </p:nvSpPr>
        <p:spPr>
          <a:xfrm>
            <a:off x="609600" y="38862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4495800" y="38862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685800" y="39624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724400" y="39624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ugly.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3200400" y="304800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4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even though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1295400" y="2286000"/>
            <a:ext cx="6934199" cy="41909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6" name="Shape 496"/>
          <p:cNvSpPr txBox="1"/>
          <p:nvPr>
            <p:ph type="title"/>
          </p:nvPr>
        </p:nvSpPr>
        <p:spPr>
          <a:xfrm>
            <a:off x="609600" y="304800"/>
            <a:ext cx="8153399" cy="16001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SUBORDINATING CONJUNCTIONS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497" name="Shape 497"/>
          <p:cNvSpPr txBox="1"/>
          <p:nvPr/>
        </p:nvSpPr>
        <p:spPr>
          <a:xfrm>
            <a:off x="3581400" y="243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1981200" y="2819400"/>
            <a:ext cx="5562600" cy="304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The most common subordinating conjunctions are</a:t>
            </a:r>
            <a:r>
              <a:rPr b="0" i="0" lang="en-US" sz="2400" u="none">
                <a:solidFill>
                  <a:srgbClr val="4C202D"/>
                </a:solidFill>
                <a:latin typeface="Times"/>
                <a:ea typeface="Times"/>
                <a:cs typeface="Times"/>
                <a:sym typeface="Times"/>
              </a:rPr>
              <a:t>   </a:t>
            </a:r>
            <a:r>
              <a:rPr b="1" i="0" lang="en-US" sz="2800" u="none">
                <a:solidFill>
                  <a:srgbClr val="4C202D"/>
                </a:solidFill>
                <a:latin typeface="Times"/>
                <a:ea typeface="Times"/>
                <a:cs typeface="Times"/>
                <a:sym typeface="Times"/>
              </a:rPr>
              <a:t>"after," "although," "as," "because," "before," "how," "if," "once," "since," "than," "that," though," "till," "until," "when," "where," "whether,” and while."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533400" y="3048000"/>
            <a:ext cx="7848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Bob is popular </a:t>
            </a:r>
            <a:r>
              <a:rPr b="1" i="1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even though</a:t>
            </a: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 is rude.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609600" y="4191000"/>
            <a:ext cx="71627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  </a:t>
            </a:r>
            <a:r>
              <a:rPr b="1" i="0" lang="en-US" sz="28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Clause 1                                      Clause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mo"/>
              <a:buNone/>
            </a:pPr>
            <a:r>
              <a:rPr b="1" i="0" lang="en-US" sz="2800" u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Independent </a:t>
            </a:r>
            <a:r>
              <a:rPr b="1" i="0" lang="en-US" sz="28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                             </a:t>
            </a:r>
            <a:r>
              <a:rPr b="1" i="0" lang="en-US" sz="2800" u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Dependent</a:t>
            </a:r>
          </a:p>
        </p:txBody>
      </p:sp>
      <p:sp>
        <p:nvSpPr>
          <p:cNvPr id="507" name="Shape 507"/>
          <p:cNvSpPr txBox="1"/>
          <p:nvPr>
            <p:ph type="title"/>
          </p:nvPr>
        </p:nvSpPr>
        <p:spPr>
          <a:xfrm>
            <a:off x="533400" y="228600"/>
            <a:ext cx="8308974" cy="16763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SUBORDINATING CONJUNCTIONS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352800" y="22860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533400" y="3048000"/>
            <a:ext cx="7848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1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Even though</a:t>
            </a:r>
            <a:r>
              <a:rPr b="1" i="1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Bob is rude,</a:t>
            </a:r>
            <a:r>
              <a:rPr b="1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 is popular.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914400" y="4191000"/>
            <a:ext cx="73913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Clause 1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Clause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Dependent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Independent</a:t>
            </a:r>
          </a:p>
        </p:txBody>
      </p:sp>
      <p:sp>
        <p:nvSpPr>
          <p:cNvPr id="516" name="Shape 516"/>
          <p:cNvSpPr txBox="1"/>
          <p:nvPr>
            <p:ph type="title"/>
          </p:nvPr>
        </p:nvSpPr>
        <p:spPr>
          <a:xfrm>
            <a:off x="685800" y="228600"/>
            <a:ext cx="8156574" cy="1676399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29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COMPLEX SENTENCE:</a:t>
            </a:r>
            <a:br>
              <a:rPr b="1" i="0" lang="en-US" sz="29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1" lang="en-US" sz="32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SUBORDINATING CONJUNCTIONS</a:t>
            </a:r>
            <a:br>
              <a:rPr b="1" i="0" lang="en-US" sz="3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ctrTitle"/>
          </p:nvPr>
        </p:nvSpPr>
        <p:spPr>
          <a:xfrm>
            <a:off x="685800" y="20574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COMPOUND-COMPLEX SENTENCE</a:t>
            </a:r>
          </a:p>
        </p:txBody>
      </p:sp>
      <p:sp>
        <p:nvSpPr>
          <p:cNvPr id="522" name="Shape 522"/>
          <p:cNvSpPr txBox="1"/>
          <p:nvPr>
            <p:ph idx="1" type="subTitle"/>
          </p:nvPr>
        </p:nvSpPr>
        <p:spPr>
          <a:xfrm>
            <a:off x="6457950" y="4959350"/>
            <a:ext cx="24003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BASIC ELEMENTS</a:t>
            </a:r>
          </a:p>
        </p:txBody>
      </p:sp>
      <p:sp>
        <p:nvSpPr>
          <p:cNvPr id="150" name="Shape 150"/>
          <p:cNvSpPr/>
          <p:nvPr/>
        </p:nvSpPr>
        <p:spPr>
          <a:xfrm>
            <a:off x="609600" y="3657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495800" y="3657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838200" y="37211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953000" y="3733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plays tennis</a:t>
            </a:r>
            <a:r>
              <a:rPr b="0" i="0" lang="en-US" sz="2800" u="none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</a:p>
        </p:txBody>
      </p:sp>
      <p:sp>
        <p:nvSpPr>
          <p:cNvPr id="154" name="Shape 154"/>
          <p:cNvSpPr/>
          <p:nvPr/>
        </p:nvSpPr>
        <p:spPr>
          <a:xfrm>
            <a:off x="609600" y="2133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495800" y="2133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838200" y="21971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29200" y="2209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158" name="Shape 158"/>
          <p:cNvSpPr/>
          <p:nvPr/>
        </p:nvSpPr>
        <p:spPr>
          <a:xfrm>
            <a:off x="6172200" y="2971800"/>
            <a:ext cx="533399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362200" y="2971800"/>
            <a:ext cx="533399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572000"/>
            <a:ext cx="18795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4572000"/>
            <a:ext cx="1193800" cy="10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527" name="Shape 527"/>
          <p:cNvSpPr txBox="1"/>
          <p:nvPr>
            <p:ph idx="1" type="body"/>
          </p:nvPr>
        </p:nvSpPr>
        <p:spPr>
          <a:xfrm>
            <a:off x="838200" y="16764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This type of sentence has more than one part that can stand alone, and at least one that cannot.</a:t>
            </a:r>
          </a:p>
          <a:p>
            <a:pPr indent="-90487" lvl="0" marL="90487" marR="0" rtl="0" algn="just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90487" lvl="0" marL="90487" marR="0" rtl="0" algn="just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Conjunctions link the different parts of this sentence.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6096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Compound-Complex Sentence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6096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COMPOUND-COMPLEX SENTENCE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609600" y="2133600"/>
            <a:ext cx="6642100" cy="579436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we wanted to have fun,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381000" y="3048000"/>
            <a:ext cx="8534399" cy="584200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friend and I went to San Juan yesterday,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762000" y="4038600"/>
            <a:ext cx="5645149" cy="579436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we danced all night.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/>
        </p:nvSpPr>
        <p:spPr>
          <a:xfrm>
            <a:off x="2057400" y="2133600"/>
            <a:ext cx="5194300" cy="579436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have fun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990600" y="3657600"/>
            <a:ext cx="6564311" cy="584200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my friend and I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3200" u="non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went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San Juan,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2971800" y="5486400"/>
            <a:ext cx="4392611" cy="579436"/>
          </a:xfrm>
          <a:prstGeom prst="rect">
            <a:avLst/>
          </a:prstGeom>
          <a:solidFill>
            <a:srgbClr val="C9C6A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294B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58A0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danced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rgbClr val="E400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night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2667000" y="4648200"/>
            <a:ext cx="1295400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953000" y="4648200"/>
            <a:ext cx="1524000" cy="4667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546" name="Shape 546"/>
          <p:cNvSpPr/>
          <p:nvPr/>
        </p:nvSpPr>
        <p:spPr>
          <a:xfrm flipH="1" rot="-5400000">
            <a:off x="6324600" y="2971799"/>
            <a:ext cx="304799" cy="2895600"/>
          </a:xfrm>
          <a:prstGeom prst="rightBrace">
            <a:avLst>
              <a:gd fmla="val 0" name="adj1"/>
              <a:gd fmla="val 5542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47" name="Shape 547"/>
          <p:cNvSpPr/>
          <p:nvPr/>
        </p:nvSpPr>
        <p:spPr>
          <a:xfrm rot="-5400000">
            <a:off x="5147468" y="3996531"/>
            <a:ext cx="447674" cy="2817812"/>
          </a:xfrm>
          <a:prstGeom prst="rightBrace">
            <a:avLst>
              <a:gd fmla="val 8333" name="adj1"/>
              <a:gd fmla="val 1239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x="381000" y="1420812"/>
            <a:ext cx="1997075" cy="711200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1" i="0" lang="en-US" sz="20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Subordinating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1" i="0" lang="en-US" sz="20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Conjunction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304800" y="4724400"/>
            <a:ext cx="1841499" cy="711200"/>
          </a:xfrm>
          <a:prstGeom prst="rect">
            <a:avLst/>
          </a:prstGeom>
          <a:solidFill>
            <a:srgbClr val="C9C6A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1" i="0" lang="en-US" sz="20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Coordinating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1" i="0" lang="en-US" sz="20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Conjunction</a:t>
            </a:r>
          </a:p>
        </p:txBody>
      </p:sp>
      <p:cxnSp>
        <p:nvCxnSpPr>
          <p:cNvPr id="550" name="Shape 550"/>
          <p:cNvCxnSpPr/>
          <p:nvPr/>
        </p:nvCxnSpPr>
        <p:spPr>
          <a:xfrm>
            <a:off x="1371600" y="2133600"/>
            <a:ext cx="0" cy="3047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1" name="Shape 551"/>
          <p:cNvCxnSpPr/>
          <p:nvPr/>
        </p:nvCxnSpPr>
        <p:spPr>
          <a:xfrm>
            <a:off x="1371600" y="2438400"/>
            <a:ext cx="685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552" name="Shape 552"/>
          <p:cNvCxnSpPr/>
          <p:nvPr/>
        </p:nvCxnSpPr>
        <p:spPr>
          <a:xfrm>
            <a:off x="2133600" y="5181600"/>
            <a:ext cx="762000" cy="5333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553" name="Shape 553"/>
          <p:cNvSpPr txBox="1"/>
          <p:nvPr/>
        </p:nvSpPr>
        <p:spPr>
          <a:xfrm>
            <a:off x="2514600" y="2971800"/>
            <a:ext cx="4017961" cy="4667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Part that cannot stand alone</a:t>
            </a:r>
          </a:p>
        </p:txBody>
      </p:sp>
      <p:sp>
        <p:nvSpPr>
          <p:cNvPr id="554" name="Shape 554"/>
          <p:cNvSpPr/>
          <p:nvPr/>
        </p:nvSpPr>
        <p:spPr>
          <a:xfrm rot="-5460000">
            <a:off x="4573586" y="247649"/>
            <a:ext cx="306387" cy="5183187"/>
          </a:xfrm>
          <a:prstGeom prst="leftBrace">
            <a:avLst>
              <a:gd fmla="val 8333" name="adj1"/>
              <a:gd fmla="val 8646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609600" y="0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Compound-Complex Sentence</a:t>
            </a:r>
          </a:p>
        </p:txBody>
      </p:sp>
      <p:cxnSp>
        <p:nvCxnSpPr>
          <p:cNvPr id="556" name="Shape 556"/>
          <p:cNvCxnSpPr/>
          <p:nvPr/>
        </p:nvCxnSpPr>
        <p:spPr>
          <a:xfrm rot="-5400000">
            <a:off x="5715000" y="4648200"/>
            <a:ext cx="1587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lg" w="lg" type="triangle"/>
            <a:tailEnd len="lg" w="lg" type="triangle"/>
          </a:ln>
        </p:spPr>
      </p:cxnSp>
      <p:sp>
        <p:nvSpPr>
          <p:cNvPr id="557" name="Shape 557"/>
          <p:cNvSpPr/>
          <p:nvPr/>
        </p:nvSpPr>
        <p:spPr>
          <a:xfrm rot="5400000">
            <a:off x="2743199" y="2971799"/>
            <a:ext cx="304799" cy="2895600"/>
          </a:xfrm>
          <a:prstGeom prst="rightBrace">
            <a:avLst>
              <a:gd fmla="val 0" name="adj1"/>
              <a:gd fmla="val 5542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3276600" y="4419600"/>
            <a:ext cx="27431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3276600" y="2438400"/>
            <a:ext cx="2743199" cy="685799"/>
          </a:xfrm>
          <a:prstGeom prst="bevel">
            <a:avLst>
              <a:gd fmla="val 12500" name="adj"/>
            </a:avLst>
          </a:prstGeom>
          <a:solidFill>
            <a:srgbClr val="DEC59E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4" name="Shape 564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COMPOUND-COMPLEX SENTENCE</a:t>
            </a:r>
          </a:p>
        </p:txBody>
      </p:sp>
      <p:sp>
        <p:nvSpPr>
          <p:cNvPr id="565" name="Shape 565"/>
          <p:cNvSpPr/>
          <p:nvPr/>
        </p:nvSpPr>
        <p:spPr>
          <a:xfrm>
            <a:off x="533400" y="15240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4419600" y="15240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762000" y="1600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Mike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4953000" y="1600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popular</a:t>
            </a:r>
          </a:p>
        </p:txBody>
      </p:sp>
      <p:sp>
        <p:nvSpPr>
          <p:cNvPr id="569" name="Shape 569"/>
          <p:cNvSpPr/>
          <p:nvPr/>
        </p:nvSpPr>
        <p:spPr>
          <a:xfrm>
            <a:off x="533400" y="3276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419600" y="3276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609600" y="3352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4648200" y="3352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good nice,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3810000" y="2590800"/>
            <a:ext cx="1828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because</a:t>
            </a:r>
          </a:p>
        </p:txBody>
      </p:sp>
      <p:sp>
        <p:nvSpPr>
          <p:cNvPr id="574" name="Shape 574"/>
          <p:cNvSpPr/>
          <p:nvPr/>
        </p:nvSpPr>
        <p:spPr>
          <a:xfrm>
            <a:off x="533400" y="54102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4419600" y="54102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609600" y="54864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 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4648200" y="54864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not very happy.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4038600" y="4572000"/>
            <a:ext cx="12954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but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ctrTitle"/>
          </p:nvPr>
        </p:nvSpPr>
        <p:spPr>
          <a:xfrm>
            <a:off x="342900" y="4959350"/>
            <a:ext cx="5829299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EXERCISES</a:t>
            </a:r>
          </a:p>
        </p:txBody>
      </p:sp>
      <p:sp>
        <p:nvSpPr>
          <p:cNvPr id="584" name="Shape 584"/>
          <p:cNvSpPr txBox="1"/>
          <p:nvPr>
            <p:ph idx="1" type="subTitle"/>
          </p:nvPr>
        </p:nvSpPr>
        <p:spPr>
          <a:xfrm>
            <a:off x="6457950" y="4959350"/>
            <a:ext cx="24003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Say if the following sentences are: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Simple, compound, complex or compound-complex.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990600" y="304800"/>
            <a:ext cx="7696199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bell rang. 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Bridget ran the first part of the race, and Tara biked the second part.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 stands at the bottom of the cliff while the climber moves up the rock.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skier turned and jumped.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1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Naoki passed the test because he studied hard and understood the material.</a:t>
            </a:r>
            <a:r>
              <a:rPr b="0" i="0" lang="en-US" sz="32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ANSWERS</a:t>
            </a:r>
          </a:p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Simple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 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Complex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Simple 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Compound-complex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idx="1" type="body"/>
          </p:nvPr>
        </p:nvSpPr>
        <p:spPr>
          <a:xfrm>
            <a:off x="914400" y="304800"/>
            <a:ext cx="7772400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Because Kayla has so much climbing experience , we asked her to lead our group.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You and I need piano lessons.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 planned to go to the hockey game, but I couldn’t get tickets.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0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Dorothy likes white water rafting, but she also enjoys kayaking.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AutoNum type="arabicPeriod"/>
            </a:pPr>
            <a:r>
              <a:rPr b="0" i="1" lang="en-US" sz="2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There are many problems to solve before this program can be used, but engineers believe that they will be able to solve them soon.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ANSWERS </a:t>
            </a: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Complex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Simple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0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Compound-complex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342900" y="4959350"/>
            <a:ext cx="5829299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6457950" y="4959350"/>
            <a:ext cx="24003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t/>
            </a:r>
            <a:endParaRPr b="0" i="0" sz="1600" u="none" cap="none" strike="noStrik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descr="Rectangle: Click to edit Master text styles Second level Third level Fourth level Fifth level" id="173" name="Shape 173"/>
          <p:cNvSpPr txBox="1"/>
          <p:nvPr>
            <p:ph idx="1" type="body"/>
          </p:nvPr>
        </p:nvSpPr>
        <p:spPr>
          <a:xfrm>
            <a:off x="768350" y="2286000"/>
            <a:ext cx="7289799" cy="402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-90487" lvl="0" marL="90487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Char char=" "/>
            </a:pPr>
            <a:r>
              <a:rPr b="1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A simple sentence has one subject  and one predicate.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yoxe_hit[1]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581400"/>
            <a:ext cx="2962275" cy="16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600200" y="3352800"/>
            <a:ext cx="6745287" cy="579436"/>
          </a:xfrm>
          <a:prstGeom prst="rect">
            <a:avLst/>
          </a:prstGeom>
          <a:solidFill>
            <a:srgbClr val="EEEDE5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"/>
              <a:buNone/>
            </a:pPr>
            <a:r>
              <a:rPr b="1" i="0" lang="en-US" sz="3200" u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We went to San Juan yesterday.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295400" y="1905000"/>
            <a:ext cx="7604124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Observe how a simple sentence is constructed:</a:t>
            </a:r>
          </a:p>
        </p:txBody>
      </p:sp>
      <p:pic>
        <p:nvPicPr>
          <p:cNvPr descr="pgwgcsns[1]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426720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371600" y="3505200"/>
            <a:ext cx="5100637" cy="579436"/>
          </a:xfrm>
          <a:prstGeom prst="rect">
            <a:avLst/>
          </a:prstGeom>
          <a:solidFill>
            <a:srgbClr val="EAEDEB"/>
          </a:solidFill>
          <a:ln cap="flat" cmpd="sng" w="9525">
            <a:solidFill>
              <a:srgbClr val="858157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"/>
              <a:buNone/>
            </a:pPr>
            <a:r>
              <a:rPr b="1" i="0" lang="en-US" sz="3200" u="none">
                <a:solidFill>
                  <a:srgbClr val="294BD9"/>
                </a:solidFill>
                <a:latin typeface="Times"/>
                <a:ea typeface="Times"/>
                <a:cs typeface="Times"/>
                <a:sym typeface="Times"/>
              </a:rPr>
              <a:t>We  </a:t>
            </a:r>
            <a:r>
              <a:rPr b="1" i="0" lang="en-US" sz="32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3200" u="none">
                <a:solidFill>
                  <a:srgbClr val="58A034"/>
                </a:solidFill>
                <a:latin typeface="Times"/>
                <a:ea typeface="Times"/>
                <a:cs typeface="Times"/>
                <a:sym typeface="Times"/>
              </a:rPr>
              <a:t>went  </a:t>
            </a:r>
            <a:r>
              <a:rPr b="1" i="0" lang="en-US" sz="3200" u="none">
                <a:solidFill>
                  <a:srgbClr val="E400A8"/>
                </a:solidFill>
                <a:latin typeface="Times"/>
                <a:ea typeface="Times"/>
                <a:cs typeface="Times"/>
                <a:sym typeface="Times"/>
              </a:rPr>
              <a:t>to San Juan 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62000" y="2286000"/>
            <a:ext cx="1700212" cy="528637"/>
          </a:xfrm>
          <a:prstGeom prst="rect">
            <a:avLst/>
          </a:prstGeom>
          <a:solidFill>
            <a:srgbClr val="EEEDE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BD9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294BD9"/>
                </a:solidFill>
                <a:latin typeface="Times"/>
                <a:ea typeface="Times"/>
                <a:cs typeface="Times"/>
                <a:sym typeface="Times"/>
              </a:rPr>
              <a:t>Pronoun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971800" y="2362200"/>
            <a:ext cx="1023936" cy="528637"/>
          </a:xfrm>
          <a:prstGeom prst="rect">
            <a:avLst/>
          </a:prstGeom>
          <a:solidFill>
            <a:srgbClr val="EEEDE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034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58A034"/>
                </a:solidFill>
                <a:latin typeface="Times"/>
                <a:ea typeface="Times"/>
                <a:cs typeface="Times"/>
                <a:sym typeface="Times"/>
              </a:rPr>
              <a:t>Verb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62000" y="4876800"/>
            <a:ext cx="2895600" cy="52863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Simple subject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343400" y="4876800"/>
            <a:ext cx="3809999" cy="52863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Complete predicate</a:t>
            </a:r>
          </a:p>
        </p:txBody>
      </p:sp>
      <p:cxnSp>
        <p:nvCxnSpPr>
          <p:cNvPr id="193" name="Shape 193"/>
          <p:cNvCxnSpPr/>
          <p:nvPr/>
        </p:nvCxnSpPr>
        <p:spPr>
          <a:xfrm>
            <a:off x="1600200" y="2819400"/>
            <a:ext cx="152399" cy="6857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94" name="Shape 194"/>
          <p:cNvCxnSpPr/>
          <p:nvPr/>
        </p:nvCxnSpPr>
        <p:spPr>
          <a:xfrm flipH="1" rot="10800000">
            <a:off x="1600200" y="4038600"/>
            <a:ext cx="152399" cy="8381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95" name="Shape 195"/>
          <p:cNvCxnSpPr/>
          <p:nvPr/>
        </p:nvCxnSpPr>
        <p:spPr>
          <a:xfrm flipH="1">
            <a:off x="3048000" y="2895600"/>
            <a:ext cx="685799" cy="6857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196" name="Shape 196"/>
          <p:cNvSpPr/>
          <p:nvPr/>
        </p:nvSpPr>
        <p:spPr>
          <a:xfrm rot="-5400000">
            <a:off x="4156075" y="2320925"/>
            <a:ext cx="760411" cy="4043362"/>
          </a:xfrm>
          <a:prstGeom prst="leftBrace">
            <a:avLst>
              <a:gd fmla="val 8333" name="adj1"/>
              <a:gd fmla="val 11206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4648200" y="2362200"/>
            <a:ext cx="3863974" cy="528637"/>
          </a:xfrm>
          <a:prstGeom prst="rect">
            <a:avLst/>
          </a:prstGeom>
          <a:solidFill>
            <a:srgbClr val="EEEDE5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A8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rgbClr val="E400A8"/>
                </a:solidFill>
                <a:latin typeface="Times"/>
                <a:ea typeface="Times"/>
                <a:cs typeface="Times"/>
                <a:sym typeface="Times"/>
              </a:rPr>
              <a:t>Prepositional phrase</a:t>
            </a:r>
          </a:p>
        </p:txBody>
      </p:sp>
      <p:sp>
        <p:nvSpPr>
          <p:cNvPr id="198" name="Shape 198"/>
          <p:cNvSpPr/>
          <p:nvPr/>
        </p:nvSpPr>
        <p:spPr>
          <a:xfrm rot="5400000">
            <a:off x="4572000" y="2133600"/>
            <a:ext cx="685799" cy="25145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768350" y="585787"/>
            <a:ext cx="7289799" cy="149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SIMPLE SENTENCE</a:t>
            </a:r>
          </a:p>
        </p:txBody>
      </p:sp>
      <p:sp>
        <p:nvSpPr>
          <p:cNvPr id="204" name="Shape 204"/>
          <p:cNvSpPr/>
          <p:nvPr/>
        </p:nvSpPr>
        <p:spPr>
          <a:xfrm>
            <a:off x="609600" y="3265486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4495800" y="3276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838200" y="3352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Mary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953000" y="3341687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plays tennis.</a:t>
            </a:r>
          </a:p>
        </p:txBody>
      </p:sp>
      <p:sp>
        <p:nvSpPr>
          <p:cNvPr id="208" name="Shape 208"/>
          <p:cNvSpPr/>
          <p:nvPr/>
        </p:nvSpPr>
        <p:spPr>
          <a:xfrm>
            <a:off x="609600" y="1752600"/>
            <a:ext cx="3809999" cy="685799"/>
          </a:xfrm>
          <a:prstGeom prst="beve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495800" y="1752600"/>
            <a:ext cx="3809999" cy="685799"/>
          </a:xfrm>
          <a:prstGeom prst="bevel">
            <a:avLst>
              <a:gd fmla="val 12500" name="adj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838200" y="18542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SUBJECT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029200" y="1828800"/>
            <a:ext cx="33527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PREDICATE</a:t>
            </a:r>
          </a:p>
        </p:txBody>
      </p:sp>
      <p:sp>
        <p:nvSpPr>
          <p:cNvPr id="212" name="Shape 212"/>
          <p:cNvSpPr/>
          <p:nvPr/>
        </p:nvSpPr>
        <p:spPr>
          <a:xfrm>
            <a:off x="2286000" y="2692400"/>
            <a:ext cx="533399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066800" y="4179887"/>
            <a:ext cx="6934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one subject 			one predicate</a:t>
            </a:r>
          </a:p>
        </p:txBody>
      </p:sp>
      <p:sp>
        <p:nvSpPr>
          <p:cNvPr id="214" name="Shape 214"/>
          <p:cNvSpPr/>
          <p:nvPr/>
        </p:nvSpPr>
        <p:spPr>
          <a:xfrm>
            <a:off x="6172200" y="2603500"/>
            <a:ext cx="533399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724400"/>
            <a:ext cx="18795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4724400"/>
            <a:ext cx="1193800" cy="10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5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